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6" r:id="rId6"/>
    <p:sldId id="267" r:id="rId7"/>
    <p:sldId id="269" r:id="rId8"/>
    <p:sldId id="268" r:id="rId9"/>
    <p:sldId id="271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78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41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84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45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49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97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82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2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66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61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4013E-CAA1-4E15-BCA8-817C5FC67DD5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8564-0DD8-4DDD-AC69-1D29876804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64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5" Type="http://schemas.openxmlformats.org/officeDocument/2006/relationships/slide" Target="slide16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8.xml"/><Relationship Id="rId5" Type="http://schemas.openxmlformats.org/officeDocument/2006/relationships/slide" Target="slide19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2.xml"/><Relationship Id="rId5" Type="http://schemas.openxmlformats.org/officeDocument/2006/relationships/slide" Target="slide2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5" Type="http://schemas.openxmlformats.org/officeDocument/2006/relationships/slide" Target="slide28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1.xml"/><Relationship Id="rId5" Type="http://schemas.openxmlformats.org/officeDocument/2006/relationships/slide" Target="slide30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2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4.xml"/><Relationship Id="rId5" Type="http://schemas.openxmlformats.org/officeDocument/2006/relationships/slide" Target="slide33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6.xml"/><Relationship Id="rId5" Type="http://schemas.openxmlformats.org/officeDocument/2006/relationships/slide" Target="slide37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8.xml"/></Relationships>
</file>

<file path=ppt/slides/_rels/slide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38.xml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40.xml"/><Relationship Id="rId5" Type="http://schemas.openxmlformats.org/officeDocument/2006/relationships/slide" Target="slide39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43.xml"/><Relationship Id="rId5" Type="http://schemas.openxmlformats.org/officeDocument/2006/relationships/slide" Target="slide42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4.xml"/></Relationships>
</file>

<file path=ppt/slides/_rels/slide4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4.xml"/></Relationships>
</file>

<file path=ppt/slides/_rels/slide4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45.xml"/><Relationship Id="rId5" Type="http://schemas.openxmlformats.org/officeDocument/2006/relationships/slide" Target="slide46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160239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ОГЭ. Основные понятия и утверждения геометрии.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224136"/>
          </a:xfrm>
        </p:spPr>
        <p:txBody>
          <a:bodyPr>
            <a:normAutofit/>
          </a:bodyPr>
          <a:lstStyle/>
          <a:p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437112"/>
            <a:ext cx="6984776" cy="2217066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19126" y="6064905"/>
            <a:ext cx="1115616" cy="76470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49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900409" y="4884081"/>
            <a:ext cx="345638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00409" y="4021566"/>
            <a:ext cx="345638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Две прямые, перпендикулярные третьей прямой, параллельны друг другу.</a:t>
            </a: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691680" y="2708920"/>
            <a:ext cx="0" cy="27363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>
            <a:off x="1691680" y="3501008"/>
            <a:ext cx="1152128" cy="504056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1691680" y="4365104"/>
            <a:ext cx="1152128" cy="504056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499026" y="4113148"/>
            <a:ext cx="22322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err="1" smtClean="0">
                <a:latin typeface="Arial" pitchFamily="34" charset="0"/>
                <a:cs typeface="Arial" pitchFamily="34" charset="0"/>
              </a:rPr>
              <a:t>a║b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9992" y="3753036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249" y="4599855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62143" y="5138464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0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диагонали ромба перпендикулярны?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40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Диагонали ромба взаимно перпендикулярны – теорема планиметрии.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омб 4"/>
          <p:cNvSpPr/>
          <p:nvPr/>
        </p:nvSpPr>
        <p:spPr>
          <a:xfrm>
            <a:off x="683568" y="2564904"/>
            <a:ext cx="2448272" cy="3276364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907704" y="2564904"/>
            <a:ext cx="0" cy="327636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83568" y="4203086"/>
            <a:ext cx="244827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>
            <a:off x="1907704" y="3212976"/>
            <a:ext cx="792088" cy="990110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652232" y="5806681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40" y="4051534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86173" y="2107897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8396" y="4051739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3708031"/>
            <a:ext cx="50405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8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2448271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Диагонали ромба взаимно перпендикулярны – теорема планиметрии.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омб 4"/>
          <p:cNvSpPr/>
          <p:nvPr/>
        </p:nvSpPr>
        <p:spPr>
          <a:xfrm>
            <a:off x="683568" y="2564904"/>
            <a:ext cx="2448272" cy="3276364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0"/>
            <a:endCxn id="5" idx="2"/>
          </p:cNvCxnSpPr>
          <p:nvPr/>
        </p:nvCxnSpPr>
        <p:spPr>
          <a:xfrm>
            <a:off x="1907704" y="2564904"/>
            <a:ext cx="0" cy="327636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1"/>
            <a:endCxn id="5" idx="3"/>
          </p:cNvCxnSpPr>
          <p:nvPr/>
        </p:nvCxnSpPr>
        <p:spPr>
          <a:xfrm>
            <a:off x="683568" y="4203086"/>
            <a:ext cx="244827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ый треугольник 10"/>
          <p:cNvSpPr/>
          <p:nvPr/>
        </p:nvSpPr>
        <p:spPr>
          <a:xfrm>
            <a:off x="1907704" y="3212976"/>
            <a:ext cx="792088" cy="990110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686173" y="2107897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1840" y="4051534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8396" y="4051739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52232" y="5806681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3648" y="3708031"/>
            <a:ext cx="50405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1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5.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любой прямоугольник можно вписать в окружность?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46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59228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В окружность можно вписать только тот прямоугольник, в котором суммы противоположных сторон равны.</a:t>
            </a: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115616" y="3284984"/>
            <a:ext cx="2160240" cy="19442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313638" y="3717032"/>
            <a:ext cx="1764196" cy="1080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076056" y="3284984"/>
            <a:ext cx="2160240" cy="19442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55976" y="3717032"/>
            <a:ext cx="2682298" cy="1080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077834" y="3329154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3928" y="4690591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7944" y="3292172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8274" y="3284984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13162" y="4678113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42921" y="3292172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1600" y="4690591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5816" y="4690590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2821" y="2746375"/>
            <a:ext cx="34563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AB+CD=BC+AD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4008" y="2790545"/>
            <a:ext cx="34563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AB+CD&lt;BC+AD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0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-387424"/>
            <a:ext cx="7702624" cy="4536504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>
                <a:latin typeface="Arial" pitchFamily="34" charset="0"/>
                <a:cs typeface="Arial" pitchFamily="34" charset="0"/>
              </a:rPr>
              <a:t>В окружность можно вписать только тот прямоугольник, в котором суммы противоположных сторон равны.</a:t>
            </a: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115616" y="3284984"/>
            <a:ext cx="2160240" cy="19442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13638" y="3717032"/>
            <a:ext cx="1764196" cy="1080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71600" y="4690591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42921" y="3292172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7834" y="3329154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816" y="4690590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821" y="2746375"/>
            <a:ext cx="34563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AB+CD=BC+AD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008" y="2790545"/>
            <a:ext cx="34563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AB+CD&lt;BC+AD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076056" y="3284984"/>
            <a:ext cx="2160240" cy="19442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355976" y="3717032"/>
            <a:ext cx="2682298" cy="1080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067944" y="3292172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38274" y="3284984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02902" y="4690591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38274" y="4690591"/>
            <a:ext cx="14401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89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угол, вписанный в окружность, равен соответствующему центральному углу, опирающемуся на ту же дугу?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51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Вписанный угол равен половине дуги, на которую он опирается, а центральный угол равен дуге, на которую он опирается.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907704" y="3068960"/>
            <a:ext cx="2376264" cy="23762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255700" y="3416956"/>
            <a:ext cx="840136" cy="20282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255700" y="3416956"/>
            <a:ext cx="2028268" cy="840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095836" y="4257092"/>
            <a:ext cx="0" cy="118813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095836" y="4257092"/>
            <a:ext cx="118813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843808" y="3837024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3531" y="2971966"/>
            <a:ext cx="95835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88568" y="538330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8914" y="395175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67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Вписанный угол равен половине дуги, на которую он опирается, а центральный угол равен дуге, на которую он опирается.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907704" y="3068960"/>
            <a:ext cx="2376264" cy="23762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1"/>
            <a:endCxn id="4" idx="4"/>
          </p:cNvCxnSpPr>
          <p:nvPr/>
        </p:nvCxnSpPr>
        <p:spPr>
          <a:xfrm>
            <a:off x="2255700" y="3416956"/>
            <a:ext cx="840136" cy="20282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1"/>
            <a:endCxn id="4" idx="6"/>
          </p:cNvCxnSpPr>
          <p:nvPr/>
        </p:nvCxnSpPr>
        <p:spPr>
          <a:xfrm>
            <a:off x="2255700" y="3416956"/>
            <a:ext cx="2028268" cy="840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4" idx="4"/>
          </p:cNvCxnSpPr>
          <p:nvPr/>
        </p:nvCxnSpPr>
        <p:spPr>
          <a:xfrm>
            <a:off x="3095836" y="4257092"/>
            <a:ext cx="0" cy="118813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6"/>
          </p:cNvCxnSpPr>
          <p:nvPr/>
        </p:nvCxnSpPr>
        <p:spPr>
          <a:xfrm>
            <a:off x="3095836" y="4257092"/>
            <a:ext cx="118813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3531" y="2971966"/>
            <a:ext cx="95835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8914" y="395175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88568" y="538330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43808" y="3837024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1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1. Верно ли утверждение: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каждая из биссектрис равнобедренного треугольника является его высотой?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31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7.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диагонали прямоугольника точкой пересечения делятся пополам?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61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Диагонали прямоугольника точкой пересечения делятся пополам – теорема планиметрии.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573016"/>
            <a:ext cx="3456384" cy="18722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99592" y="3573016"/>
            <a:ext cx="3456384" cy="187220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899592" y="3573016"/>
            <a:ext cx="3456384" cy="187220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11760" y="3861048"/>
            <a:ext cx="4320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8715" y="5175919"/>
            <a:ext cx="50405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8715" y="3194247"/>
            <a:ext cx="100811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5288" y="3194247"/>
            <a:ext cx="122413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4067" y="5175918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8163" y="3463551"/>
            <a:ext cx="331226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AO=OC=OB=OD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5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Диагонали прямоугольника точкой пересечения делятся пополам – теорема планиметрии.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573016"/>
            <a:ext cx="3456384" cy="18722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99592" y="3573016"/>
            <a:ext cx="3456384" cy="187220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99592" y="3588223"/>
            <a:ext cx="3456384" cy="187220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48163" y="3463551"/>
            <a:ext cx="331226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AO=OC=OB=OD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8715" y="3194247"/>
            <a:ext cx="100811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95288" y="3194247"/>
            <a:ext cx="122413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11760" y="3861048"/>
            <a:ext cx="4320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8715" y="5175919"/>
            <a:ext cx="50405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4067" y="5175918"/>
            <a:ext cx="172819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26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8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треугольника со сторонами 1,2,4 не существует?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3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3356992"/>
            <a:ext cx="230425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827584" y="2924944"/>
            <a:ext cx="432048" cy="4320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1979712" y="2708920"/>
            <a:ext cx="1152128" cy="6480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00340" y="3346150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6444" y="2591862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1984" y="2708920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51920" y="2583207"/>
            <a:ext cx="324036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1&lt;2+4</a:t>
            </a: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2&lt;1+4</a:t>
            </a: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1+2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21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По теореме о неравенстве треугольника: одна из сторон больше суммы двух других сторон, значит треугольника со сторонами 1,2,4 не существует.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827584" y="2924944"/>
            <a:ext cx="432048" cy="4320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827584" y="3356992"/>
            <a:ext cx="230425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 flipV="1">
            <a:off x="1979712" y="2708920"/>
            <a:ext cx="1152128" cy="6480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1984" y="2708920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6444" y="2591862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0340" y="3346150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1920" y="2583207"/>
            <a:ext cx="324036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1&lt;2+4</a:t>
            </a: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2&lt;1+4</a:t>
            </a:r>
          </a:p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1+2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5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9.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касательная к окружности параллельна радиусу, проведённому в точку касания?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86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088232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Касательная к окружности, перпендикулярна к радиусу, проведённому в точку касания.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187624" y="3901407"/>
            <a:ext cx="2304256" cy="21602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4" idx="7"/>
          </p:cNvCxnSpPr>
          <p:nvPr/>
        </p:nvCxnSpPr>
        <p:spPr>
          <a:xfrm flipV="1">
            <a:off x="2339752" y="4217767"/>
            <a:ext cx="814678" cy="76376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02302" y="4906615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О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23728" y="3167728"/>
            <a:ext cx="3096344" cy="306958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54430" y="3745984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60032" y="5302659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ый треугольник 13"/>
          <p:cNvSpPr/>
          <p:nvPr/>
        </p:nvSpPr>
        <p:spPr>
          <a:xfrm rot="8148064">
            <a:off x="2678774" y="4417521"/>
            <a:ext cx="864096" cy="716759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15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Касательная к окружности, </a:t>
            </a:r>
            <a:r>
              <a:rPr lang="ru-RU" sz="29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перпендикулярна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 к радиусу, проведённому в точку касания.</a:t>
            </a: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187624" y="3901407"/>
            <a:ext cx="2304256" cy="21602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860032" y="5302659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2302" y="4906615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О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339752" y="4217767"/>
            <a:ext cx="814678" cy="76376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23728" y="3167728"/>
            <a:ext cx="3096344" cy="306958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ый треугольник 10"/>
          <p:cNvSpPr/>
          <p:nvPr/>
        </p:nvSpPr>
        <p:spPr>
          <a:xfrm rot="8148064">
            <a:off x="2678774" y="4417521"/>
            <a:ext cx="864096" cy="716759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154430" y="3745984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31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10.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все диаметры окружности равны между собой?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85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16024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Только биссектриса, проведённая к основанию равнобедренного треугольника, является высотой.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11560" y="3189357"/>
            <a:ext cx="4320480" cy="1967835"/>
          </a:xfrm>
          <a:prstGeom prst="triangle">
            <a:avLst>
              <a:gd name="adj" fmla="val 4906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2771800" y="3925952"/>
            <a:ext cx="988000" cy="1202201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731576" y="3189357"/>
            <a:ext cx="0" cy="196783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 rot="2206857">
            <a:off x="2469258" y="3267378"/>
            <a:ext cx="492022" cy="430261"/>
          </a:xfrm>
          <a:custGeom>
            <a:avLst/>
            <a:gdLst>
              <a:gd name="connsiteX0" fmla="*/ 0 w 619433"/>
              <a:gd name="connsiteY0" fmla="*/ 457200 h 457200"/>
              <a:gd name="connsiteX1" fmla="*/ 398207 w 619433"/>
              <a:gd name="connsiteY1" fmla="*/ 339213 h 457200"/>
              <a:gd name="connsiteX2" fmla="*/ 619433 w 619433"/>
              <a:gd name="connsiteY2" fmla="*/ 0 h 457200"/>
              <a:gd name="connsiteX3" fmla="*/ 619433 w 619433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9433" h="457200">
                <a:moveTo>
                  <a:pt x="0" y="457200"/>
                </a:moveTo>
                <a:cubicBezTo>
                  <a:pt x="147484" y="436306"/>
                  <a:pt x="294968" y="415413"/>
                  <a:pt x="398207" y="339213"/>
                </a:cubicBezTo>
                <a:cubicBezTo>
                  <a:pt x="501446" y="263013"/>
                  <a:pt x="619433" y="0"/>
                  <a:pt x="619433" y="0"/>
                </a:cubicBezTo>
                <a:lnTo>
                  <a:pt x="619433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3528" y="5045801"/>
            <a:ext cx="95158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5572" y="2887820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1189" y="5082684"/>
            <a:ext cx="192873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3884" y="5101725"/>
            <a:ext cx="117446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0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59228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Так как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d=2r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, а радиусы окружности равны между собой, то все диаметры окружности равны между собой.</a:t>
            </a:r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547664" y="2996952"/>
            <a:ext cx="2952328" cy="27363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71347" y="4095797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4216" y="2978224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9883" y="5194647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16760" y="4095798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506" y="3826495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547664" y="4365104"/>
            <a:ext cx="29523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80022" y="3397674"/>
            <a:ext cx="2087612" cy="193486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19817" y="3128369"/>
            <a:ext cx="453681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AC=AO+OC=BO+OD=BD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747" y="348481"/>
            <a:ext cx="7772400" cy="3478014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Так как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d=2r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, а радиусы окружности равны между собой, то все диаметры окружности равны между собой.</a:t>
            </a: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547664" y="2996952"/>
            <a:ext cx="2952328" cy="27363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2"/>
            <a:endCxn id="4" idx="6"/>
          </p:cNvCxnSpPr>
          <p:nvPr/>
        </p:nvCxnSpPr>
        <p:spPr>
          <a:xfrm>
            <a:off x="1547664" y="4365104"/>
            <a:ext cx="295232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1"/>
            <a:endCxn id="4" idx="5"/>
          </p:cNvCxnSpPr>
          <p:nvPr/>
        </p:nvCxnSpPr>
        <p:spPr>
          <a:xfrm>
            <a:off x="1980022" y="3397674"/>
            <a:ext cx="2087612" cy="193486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71347" y="4095797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506" y="3826495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O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9883" y="5194647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44216" y="2978224"/>
            <a:ext cx="1152128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16760" y="4095798"/>
            <a:ext cx="115212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19817" y="3128369"/>
            <a:ext cx="453681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AC=AO+OC=BO+OD=BD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96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11.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через точку, не лежащую на данной прямой, можно провести прямую, перпендикулярную данной?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5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259632" y="4783685"/>
            <a:ext cx="504056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439259" y="2420888"/>
            <a:ext cx="36004" cy="38164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71800" y="2564904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81826" y="441435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ый треугольник 22"/>
          <p:cNvSpPr/>
          <p:nvPr/>
        </p:nvSpPr>
        <p:spPr>
          <a:xfrm>
            <a:off x="2475263" y="3955593"/>
            <a:ext cx="720080" cy="828092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407506" y="2924944"/>
            <a:ext cx="6775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407506" y="569870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23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Через точку, не лежащую на данной прямой, можно провести прямую перпендикулярную данной.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2439259" y="2420888"/>
            <a:ext cx="36004" cy="38164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259632" y="4783685"/>
            <a:ext cx="504056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2407506" y="2924944"/>
            <a:ext cx="6775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771800" y="2564904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81826" y="441435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ый треугольник 17"/>
          <p:cNvSpPr/>
          <p:nvPr/>
        </p:nvSpPr>
        <p:spPr>
          <a:xfrm>
            <a:off x="2475263" y="3955593"/>
            <a:ext cx="720080" cy="828092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07506" y="5698703"/>
            <a:ext cx="72008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30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2737171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12.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 длина любой хорды окружности не превосходит её радиуса?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23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232247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Например: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187624" y="3573016"/>
            <a:ext cx="2016224" cy="1800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1"/>
            <a:endCxn id="4" idx="5"/>
          </p:cNvCxnSpPr>
          <p:nvPr/>
        </p:nvCxnSpPr>
        <p:spPr>
          <a:xfrm>
            <a:off x="1482893" y="3836649"/>
            <a:ext cx="1425686" cy="127293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89249" y="3459506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3975992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76193" y="4955703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1" name="Овал 10"/>
          <p:cNvSpPr/>
          <p:nvPr/>
        </p:nvSpPr>
        <p:spPr>
          <a:xfrm>
            <a:off x="2150017" y="4418691"/>
            <a:ext cx="45719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9592" y="2420888"/>
            <a:ext cx="367240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АВ = 2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, т.е. АВ&gt;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3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>
                <a:latin typeface="Arial" pitchFamily="34" charset="0"/>
                <a:cs typeface="Arial" pitchFamily="34" charset="0"/>
              </a:rPr>
              <a:t>Например:</a:t>
            </a:r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99592" y="2420888"/>
            <a:ext cx="367240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АВ = 2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, т.е. АВ&gt;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3573016"/>
            <a:ext cx="2016224" cy="1800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82893" y="3836649"/>
            <a:ext cx="1425686" cy="127293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89249" y="3459506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76193" y="4955703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1" name="Овал 10"/>
          <p:cNvSpPr/>
          <p:nvPr/>
        </p:nvSpPr>
        <p:spPr>
          <a:xfrm>
            <a:off x="2150017" y="4418691"/>
            <a:ext cx="45719" cy="54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979712" y="3975992"/>
            <a:ext cx="65530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О</a:t>
            </a:r>
          </a:p>
        </p:txBody>
      </p:sp>
    </p:spTree>
    <p:extLst>
      <p:ext uri="{BB962C8B-B14F-4D97-AF65-F5344CB8AC3E}">
        <p14:creationId xmlns:p14="http://schemas.microsoft.com/office/powerpoint/2010/main" val="41794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13.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 для точки, лежащей на окружности, расстояние до центра окружности равно радиусу?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2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259632" y="3573016"/>
            <a:ext cx="2736304" cy="25202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051720" y="4833156"/>
            <a:ext cx="4320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О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5936" y="445583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627784" y="4725144"/>
            <a:ext cx="1368152" cy="10801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27934" y="425593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2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Биссектриса, проведённая к </a:t>
            </a:r>
            <a:r>
              <a:rPr lang="ru-RU" sz="29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основанию</a:t>
            </a:r>
            <a:r>
              <a:rPr lang="ru-RU" sz="29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равнобедренного треугольника, является высотой.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11560" y="3189357"/>
            <a:ext cx="4320480" cy="1967835"/>
          </a:xfrm>
          <a:prstGeom prst="triangle">
            <a:avLst>
              <a:gd name="adj" fmla="val 4906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 rot="2206857">
            <a:off x="2469258" y="3267378"/>
            <a:ext cx="492022" cy="430261"/>
          </a:xfrm>
          <a:custGeom>
            <a:avLst/>
            <a:gdLst>
              <a:gd name="connsiteX0" fmla="*/ 0 w 619433"/>
              <a:gd name="connsiteY0" fmla="*/ 457200 h 457200"/>
              <a:gd name="connsiteX1" fmla="*/ 398207 w 619433"/>
              <a:gd name="connsiteY1" fmla="*/ 339213 h 457200"/>
              <a:gd name="connsiteX2" fmla="*/ 619433 w 619433"/>
              <a:gd name="connsiteY2" fmla="*/ 0 h 457200"/>
              <a:gd name="connsiteX3" fmla="*/ 619433 w 619433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9433" h="457200">
                <a:moveTo>
                  <a:pt x="0" y="457200"/>
                </a:moveTo>
                <a:cubicBezTo>
                  <a:pt x="147484" y="436306"/>
                  <a:pt x="294968" y="415413"/>
                  <a:pt x="398207" y="339213"/>
                </a:cubicBezTo>
                <a:cubicBezTo>
                  <a:pt x="501446" y="263013"/>
                  <a:pt x="619433" y="0"/>
                  <a:pt x="619433" y="0"/>
                </a:cubicBezTo>
                <a:lnTo>
                  <a:pt x="619433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>
            <a:stCxn id="4" idx="0"/>
            <a:endCxn id="4" idx="3"/>
          </p:cNvCxnSpPr>
          <p:nvPr/>
        </p:nvCxnSpPr>
        <p:spPr>
          <a:xfrm>
            <a:off x="2731576" y="3189357"/>
            <a:ext cx="0" cy="196783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ый треугольник 4"/>
          <p:cNvSpPr/>
          <p:nvPr/>
        </p:nvSpPr>
        <p:spPr>
          <a:xfrm>
            <a:off x="2771800" y="3925952"/>
            <a:ext cx="988000" cy="1202201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225572" y="2887820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3369" y="5101724"/>
            <a:ext cx="192873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7" y="5071771"/>
            <a:ext cx="95158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53884" y="5101725"/>
            <a:ext cx="117446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43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Радиус – отрезок, соединяющий центр окружности с какой - либо точкой окружности.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259632" y="3573016"/>
            <a:ext cx="2736304" cy="25202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051720" y="4833156"/>
            <a:ext cx="4320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О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2627784" y="4725144"/>
            <a:ext cx="1368152" cy="10801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27934" y="425593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936" y="445583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2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14.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 существуют три прямые, которые проходят через одну точку?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9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Например: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827584" y="2636912"/>
            <a:ext cx="3096344" cy="36004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827584" y="2852936"/>
            <a:ext cx="4032448" cy="273630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23528" y="4005064"/>
            <a:ext cx="4536504" cy="136815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11560" y="3284984"/>
            <a:ext cx="3528392" cy="273630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65841" y="5319935"/>
            <a:ext cx="7560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71652" y="3385339"/>
            <a:ext cx="64807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f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1780" y="5561161"/>
            <a:ext cx="13321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1907704" y="2852936"/>
            <a:ext cx="864096" cy="29883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403648" y="2996952"/>
            <a:ext cx="1512168" cy="28443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611560" y="3717032"/>
            <a:ext cx="5976664" cy="1224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66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-387424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Существует неограниченное число прямых, которые проходят через одну точку, а значит существует три прямых, которые проходят через одну точку.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827584" y="2852936"/>
            <a:ext cx="4032448" cy="273630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827584" y="2636912"/>
            <a:ext cx="3096344" cy="36004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11560" y="3284984"/>
            <a:ext cx="3528392" cy="273630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3528" y="4005064"/>
            <a:ext cx="4536504" cy="136815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907704" y="2852936"/>
            <a:ext cx="864096" cy="29883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403648" y="2996952"/>
            <a:ext cx="1512168" cy="28443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611560" y="3717032"/>
            <a:ext cx="5976664" cy="1224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71652" y="3385339"/>
            <a:ext cx="64807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f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91780" y="5561161"/>
            <a:ext cx="13321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65841" y="5319935"/>
            <a:ext cx="7560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46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872207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15.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 точка пересечения высот треугольника лежит внутри треугольника?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32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</a:t>
            </a:r>
            <a:r>
              <a:rPr lang="ru-RU" sz="29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Например: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" action="ppaction://noaction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 rot="2781208">
            <a:off x="1331640" y="3501008"/>
            <a:ext cx="3168352" cy="792088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4" idx="3"/>
          </p:cNvCxnSpPr>
          <p:nvPr/>
        </p:nvCxnSpPr>
        <p:spPr>
          <a:xfrm flipH="1">
            <a:off x="2629234" y="2132856"/>
            <a:ext cx="2230798" cy="203754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4"/>
          </p:cNvCxnSpPr>
          <p:nvPr/>
        </p:nvCxnSpPr>
        <p:spPr>
          <a:xfrm flipH="1" flipV="1">
            <a:off x="2771800" y="2132856"/>
            <a:ext cx="950844" cy="318387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4" idx="2"/>
          </p:cNvCxnSpPr>
          <p:nvPr/>
        </p:nvCxnSpPr>
        <p:spPr>
          <a:xfrm>
            <a:off x="1535824" y="3024076"/>
            <a:ext cx="3468224" cy="12690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2"/>
          </p:cNvCxnSpPr>
          <p:nvPr/>
        </p:nvCxnSpPr>
        <p:spPr>
          <a:xfrm flipV="1">
            <a:off x="1535824" y="2276872"/>
            <a:ext cx="3612240" cy="7472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 rot="2856062">
            <a:off x="2667752" y="4060993"/>
            <a:ext cx="209545" cy="196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 rot="4473109">
            <a:off x="2774009" y="2772309"/>
            <a:ext cx="223772" cy="214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>
            <a:stCxn id="4" idx="4"/>
          </p:cNvCxnSpPr>
          <p:nvPr/>
        </p:nvCxnSpPr>
        <p:spPr>
          <a:xfrm flipV="1">
            <a:off x="3722644" y="2132855"/>
            <a:ext cx="906624" cy="318387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 rot="1263170">
            <a:off x="3904619" y="3924813"/>
            <a:ext cx="195061" cy="21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139779" y="2650474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79890" y="2993889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83868" y="5175919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33808" y="2174663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F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86793" y="4033762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67944" y="3565650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 E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80967" y="1905358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M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-243408"/>
            <a:ext cx="7772400" cy="36004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b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Точка пересечения высот тупоугольного треугольника лежит вне треугольника.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" action="ppaction://noaction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2781208">
            <a:off x="1331640" y="3501008"/>
            <a:ext cx="3168352" cy="792088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139779" y="2650474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535824" y="2276872"/>
            <a:ext cx="3612240" cy="7472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7802" y="4046394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83868" y="5175919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535824" y="3024076"/>
            <a:ext cx="3468224" cy="12690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2771800" y="2132856"/>
            <a:ext cx="950844" cy="318387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79890" y="2993889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67944" y="3565650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 E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629234" y="2132856"/>
            <a:ext cx="2230798" cy="203754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722644" y="2132855"/>
            <a:ext cx="906624" cy="318387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 rot="4473109">
            <a:off x="2774009" y="2772309"/>
            <a:ext cx="223772" cy="214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2856062">
            <a:off x="2667752" y="4060993"/>
            <a:ext cx="209545" cy="196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263170">
            <a:off x="3904619" y="3924813"/>
            <a:ext cx="195061" cy="217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629268" y="2447871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M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91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r>
              <a:rPr lang="ru-RU" sz="29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смежные углы равны?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2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8002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Правильно.</a:t>
            </a:r>
            <a:br>
              <a:rPr lang="ru-RU" sz="29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ru-RU" sz="29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088832" cy="4010000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Например:</a:t>
            </a:r>
            <a:endParaRPr lang="ru-RU" sz="2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5157192"/>
            <a:ext cx="3672408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2411760" y="4077072"/>
            <a:ext cx="1728192" cy="108012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139952" y="3538463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1740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79281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Смежные углы равны, если их градусная мера равна 90°, в остальных случаях смежные углы не равны.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5157192"/>
            <a:ext cx="3672408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411760" y="4077072"/>
            <a:ext cx="1728192" cy="108012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536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A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31740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952" y="3538463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79281" y="5175919"/>
            <a:ext cx="86409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64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8"/>
          </a:xfrm>
        </p:spPr>
        <p:txBody>
          <a:bodyPr>
            <a:norm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3. Верно ли утверждение:</a:t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две прямые, перпендикулярные третьей прямой, перпендикулярны друг другу?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7376864" cy="3289920"/>
          </a:xfrm>
        </p:spPr>
        <p:txBody>
          <a:bodyPr/>
          <a:lstStyle/>
          <a:p>
            <a:endParaRPr lang="ru-RU" dirty="0" smtClean="0"/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да </a:t>
            </a:r>
          </a:p>
          <a:p>
            <a:pPr algn="l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нет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33056"/>
            <a:ext cx="1799992" cy="2521247"/>
          </a:xfrm>
          <a:prstGeom prst="rect">
            <a:avLst/>
          </a:prstGeom>
        </p:spPr>
      </p:pic>
      <p:sp>
        <p:nvSpPr>
          <p:cNvPr id="9" name="Овал 8">
            <a:hlinkClick r:id="rId5" action="ppaction://hlinksldjump"/>
          </p:cNvPr>
          <p:cNvSpPr/>
          <p:nvPr/>
        </p:nvSpPr>
        <p:spPr>
          <a:xfrm>
            <a:off x="971600" y="2853803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64188" y="3249847"/>
            <a:ext cx="7920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>
            <a:hlinkClick r:id="rId6" action="ppaction://hlinksldjump"/>
          </p:cNvPr>
          <p:cNvSpPr/>
          <p:nvPr/>
        </p:nvSpPr>
        <p:spPr>
          <a:xfrm>
            <a:off x="971600" y="4661875"/>
            <a:ext cx="864096" cy="792088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68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900409" y="4884081"/>
            <a:ext cx="345638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016223"/>
          </a:xfrm>
        </p:spPr>
        <p:txBody>
          <a:bodyPr>
            <a:normAutofit/>
          </a:bodyPr>
          <a:lstStyle/>
          <a:p>
            <a:pPr algn="l"/>
            <a:r>
              <a:rPr lang="ru-RU" sz="2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Неправильно.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900" dirty="0" smtClean="0">
                <a:latin typeface="Arial" pitchFamily="34" charset="0"/>
                <a:cs typeface="Arial" pitchFamily="34" charset="0"/>
              </a:rPr>
            </a:br>
            <a:r>
              <a:rPr lang="ru-RU" sz="2900" dirty="0" smtClean="0">
                <a:latin typeface="Arial" pitchFamily="34" charset="0"/>
                <a:cs typeface="Arial" pitchFamily="34" charset="0"/>
              </a:rPr>
              <a:t>Две прямые, перпендикулярные третьей прямой, </a:t>
            </a:r>
            <a:r>
              <a:rPr lang="ru-RU" sz="29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параллельны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 друг другу.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rId4" action="ppaction://hlinksldjump" highlightClick="1"/>
          </p:cNvPr>
          <p:cNvSpPr/>
          <p:nvPr/>
        </p:nvSpPr>
        <p:spPr>
          <a:xfrm>
            <a:off x="6588224" y="5445224"/>
            <a:ext cx="1512168" cy="792088"/>
          </a:xfrm>
          <a:prstGeom prst="actionButtonForwardNex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00409" y="4021566"/>
            <a:ext cx="345638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691680" y="2708920"/>
            <a:ext cx="0" cy="273630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ый треугольник 5"/>
          <p:cNvSpPr/>
          <p:nvPr/>
        </p:nvSpPr>
        <p:spPr>
          <a:xfrm>
            <a:off x="1691680" y="3501008"/>
            <a:ext cx="1152128" cy="504056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1691680" y="4365104"/>
            <a:ext cx="1152128" cy="504056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499992" y="3753036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3249" y="4599855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62143" y="5138464"/>
            <a:ext cx="93610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Arial" pitchFamily="34" charset="0"/>
                <a:cs typeface="Arial" pitchFamily="34" charset="0"/>
              </a:rPr>
              <a:t>c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99026" y="4113148"/>
            <a:ext cx="22322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err="1" smtClean="0">
                <a:latin typeface="Arial" pitchFamily="34" charset="0"/>
                <a:cs typeface="Arial" pitchFamily="34" charset="0"/>
              </a:rPr>
              <a:t>a║b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7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389</Words>
  <Application>Microsoft Office PowerPoint</Application>
  <PresentationFormat>Экран (4:3)</PresentationFormat>
  <Paragraphs>265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Тема Office</vt:lpstr>
      <vt:lpstr>ОГЭ. Основные понятия и утверждения геометрии.</vt:lpstr>
      <vt:lpstr>1. Верно ли утверждение: каждая из биссектрис равнобедренного треугольника является его высотой?</vt:lpstr>
      <vt:lpstr>Правильно. Только биссектриса, проведённая к основанию равнобедренного треугольника, является высотой.</vt:lpstr>
      <vt:lpstr>Неправильно. Биссектриса, проведённая к основанию равнобедренного треугольника, является высотой.</vt:lpstr>
      <vt:lpstr>2. Верно ли утверждение: смежные углы равны?</vt:lpstr>
      <vt:lpstr>Правильно. </vt:lpstr>
      <vt:lpstr>Неправильно. Смежные углы равны, если их градусная мера равна 90°, в остальных случаях смежные углы не равны.</vt:lpstr>
      <vt:lpstr>3. Верно ли утверждение: две прямые, перпендикулярные третьей прямой, перпендикулярны друг другу?</vt:lpstr>
      <vt:lpstr>Неправильно. Две прямые, перпендикулярные третьей прямой, параллельны друг другу.</vt:lpstr>
      <vt:lpstr>Правильно.  Две прямые, перпендикулярные третьей прямой, параллельны друг другу.</vt:lpstr>
      <vt:lpstr>4. Верно ли утверждение: диагонали ромба перпендикулярны?</vt:lpstr>
      <vt:lpstr>Правильно. Диагонали ромба взаимно перпендикулярны – теорема планиметрии.</vt:lpstr>
      <vt:lpstr>Неправильно. Диагонали ромба взаимно перпендикулярны – теорема планиметрии.</vt:lpstr>
      <vt:lpstr>5. Верно ли утверждение: любой прямоугольник можно вписать в окружность?</vt:lpstr>
      <vt:lpstr>Правильно. В окружность можно вписать только тот прямоугольник, в котором суммы противоположных сторон равны. </vt:lpstr>
      <vt:lpstr>Неправильно. В окружность можно вписать только тот прямоугольник, в котором суммы противоположных сторон равны.   </vt:lpstr>
      <vt:lpstr>6. Верно ли утверждение: угол, вписанный в окружность, равен соответствующему центральному углу, опирающемуся на ту же дугу?</vt:lpstr>
      <vt:lpstr>Правильно. Вписанный угол равен половине дуги, на которую он опирается, а центральный угол равен дуге, на которую он опирается.</vt:lpstr>
      <vt:lpstr>Неправильно. Вписанный угол равен половине дуги, на которую он опирается, а центральный угол равен дуге, на которую он опирается.</vt:lpstr>
      <vt:lpstr>7. Верно ли утверждение: диагонали прямоугольника точкой пересечения делятся пополам?</vt:lpstr>
      <vt:lpstr>Правильно. Диагонали прямоугольника точкой пересечения делятся пополам – теорема планиметрии.</vt:lpstr>
      <vt:lpstr>Неправильно. Диагонали прямоугольника точкой пересечения делятся пополам – теорема планиметрии.</vt:lpstr>
      <vt:lpstr>8. Верно ли утверждение: треугольника со сторонами 1,2,4 не существует?</vt:lpstr>
      <vt:lpstr>Правильно.</vt:lpstr>
      <vt:lpstr>Неправильно. По теореме о неравенстве треугольника: одна из сторон больше суммы двух других сторон, значит треугольника со сторонами 1,2,4 не существует.</vt:lpstr>
      <vt:lpstr>9. Верно ли утверждение: касательная к окружности параллельна радиусу, проведённому в точку касания?</vt:lpstr>
      <vt:lpstr>Правильно. Касательная к окружности, перпендикулярна к радиусу, проведённому в точку касания.</vt:lpstr>
      <vt:lpstr>Неправильно. Касательная к окружности, перпендикулярна к радиусу, проведённому в точку касания.</vt:lpstr>
      <vt:lpstr>10. Верно ли утверждение: все диаметры окружности равны между собой?</vt:lpstr>
      <vt:lpstr>Правильно. Так как d=2r, а радиусы окружности равны между собой, то все диаметры окружности равны между собой. </vt:lpstr>
      <vt:lpstr>Неправильно. Так как d=2r, а радиусы окружности равны между собой, то все диаметры окружности равны между собой.   </vt:lpstr>
      <vt:lpstr>11. Верно ли утверждение: через точку, не лежащую на данной прямой, можно провести прямую, перпендикулярную данной?</vt:lpstr>
      <vt:lpstr>Правильно.</vt:lpstr>
      <vt:lpstr>Неправильно. Через точку, не лежащую на данной прямой, можно провести прямую перпендикулярную данной.</vt:lpstr>
      <vt:lpstr>12. Верно ли утверждение:  длина любой хорды окружности не превосходит её радиуса? </vt:lpstr>
      <vt:lpstr>Правильно. Например:</vt:lpstr>
      <vt:lpstr>Неправильно. Например: </vt:lpstr>
      <vt:lpstr>13. Верно ли утверждение:  для точки, лежащей на окружности, расстояние до центра окружности равно радиусу?</vt:lpstr>
      <vt:lpstr>Правильно.</vt:lpstr>
      <vt:lpstr>Неправильно. Радиус – отрезок, соединяющий центр окружности с какой - либо точкой окружности.</vt:lpstr>
      <vt:lpstr>14. Верно ли утверждение:  существуют три прямые, которые проходят через одну точку?</vt:lpstr>
      <vt:lpstr>Правильно. Например:</vt:lpstr>
      <vt:lpstr>Неправильно. Существует неограниченное число прямых, которые проходят через одну точку, а значит существует три прямых, которые проходят через одну точку.</vt:lpstr>
      <vt:lpstr>15. Верно ли утверждение:  точка пересечения высот треугольника лежит внутри треугольника?</vt:lpstr>
      <vt:lpstr>Правильно. Например:</vt:lpstr>
      <vt:lpstr>Неправильно. Точка пересечения высот тупоугольного треугольника лежит вне треугольника.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и утверждения геометрии</dc:title>
  <dc:creator>lenovo</dc:creator>
  <cp:lastModifiedBy>Admin</cp:lastModifiedBy>
  <cp:revision>50</cp:revision>
  <dcterms:created xsi:type="dcterms:W3CDTF">2016-02-05T18:00:55Z</dcterms:created>
  <dcterms:modified xsi:type="dcterms:W3CDTF">2020-07-30T09:04:01Z</dcterms:modified>
</cp:coreProperties>
</file>